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85" r:id="rId2"/>
  </p:sldMasterIdLst>
  <p:notesMasterIdLst>
    <p:notesMasterId r:id="rId35"/>
  </p:notesMasterIdLst>
  <p:sldIdLst>
    <p:sldId id="534" r:id="rId3"/>
    <p:sldId id="463" r:id="rId4"/>
    <p:sldId id="603" r:id="rId5"/>
    <p:sldId id="535" r:id="rId6"/>
    <p:sldId id="466" r:id="rId7"/>
    <p:sldId id="606" r:id="rId8"/>
    <p:sldId id="608" r:id="rId9"/>
    <p:sldId id="609" r:id="rId10"/>
    <p:sldId id="610" r:id="rId11"/>
    <p:sldId id="623" r:id="rId12"/>
    <p:sldId id="625" r:id="rId13"/>
    <p:sldId id="624" r:id="rId14"/>
    <p:sldId id="626" r:id="rId15"/>
    <p:sldId id="627" r:id="rId16"/>
    <p:sldId id="611" r:id="rId17"/>
    <p:sldId id="617" r:id="rId18"/>
    <p:sldId id="612" r:id="rId19"/>
    <p:sldId id="621" r:id="rId20"/>
    <p:sldId id="613" r:id="rId21"/>
    <p:sldId id="614" r:id="rId22"/>
    <p:sldId id="628" r:id="rId23"/>
    <p:sldId id="615" r:id="rId24"/>
    <p:sldId id="616" r:id="rId25"/>
    <p:sldId id="618" r:id="rId26"/>
    <p:sldId id="632" r:id="rId27"/>
    <p:sldId id="640" r:id="rId28"/>
    <p:sldId id="633" r:id="rId29"/>
    <p:sldId id="631" r:id="rId30"/>
    <p:sldId id="637" r:id="rId31"/>
    <p:sldId id="639" r:id="rId32"/>
    <p:sldId id="635" r:id="rId33"/>
    <p:sldId id="636" r:id="rId34"/>
  </p:sldIdLst>
  <p:sldSz cx="9144000" cy="6858000" type="screen4x3"/>
  <p:notesSz cx="7102475" cy="102330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WXbB9EBFDNPwpNwlWAvh31qZO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7" autoAdjust="0"/>
    <p:restoredTop sz="94660"/>
  </p:normalViewPr>
  <p:slideViewPr>
    <p:cSldViewPr snapToGrid="0">
      <p:cViewPr varScale="1">
        <p:scale>
          <a:sx n="53" d="100"/>
          <a:sy n="53" d="100"/>
        </p:scale>
        <p:origin x="-84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49363" y="1279525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088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 defTabSz="990570">
              <a:defRPr/>
            </a:pPr>
            <a:fld id="{00000000-1234-1234-1234-123412341234}" type="slidenum">
              <a:rPr lang="en-US" sz="1500"/>
              <a:pPr algn="r" defTabSz="990570">
                <a:defRPr/>
              </a:pPr>
              <a:t>1</a:t>
            </a:fld>
            <a:endParaRPr sz="1500"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Lecture slides prepared for “Computer Organization and Architecture”, 10/e, by William Stallings, Chapter 2 “Performance Issues”.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2717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572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012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836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402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2397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177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201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7912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6692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281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9408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7892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9657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726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6654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2807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2474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7777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4511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0276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1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512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036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9036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45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9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289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553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243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709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112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98563" y="2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287383" y="6447794"/>
            <a:ext cx="27823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1800" b="1" i="1" u="none" strike="noStrike" cap="none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4041913" y="6452287"/>
            <a:ext cx="22860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1">
                <a:solidFill>
                  <a:srgbClr val="0070C0"/>
                </a:solidFill>
                <a:effectLst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124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516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1300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4225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048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264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6571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2595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 rot="5400000">
            <a:off x="4623593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259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>
            <a:spLocks noGrp="1"/>
          </p:cNvSpPr>
          <p:nvPr>
            <p:ph type="title"/>
          </p:nvPr>
        </p:nvSpPr>
        <p:spPr>
          <a:xfrm rot="5400000">
            <a:off x="4623593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87976" y="6325158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277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04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515350" y="6356353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93;p25">
            <a:extLst>
              <a:ext uri="{FF2B5EF4-FFF2-40B4-BE49-F238E27FC236}">
                <a16:creationId xmlns:a16="http://schemas.microsoft.com/office/drawing/2014/main" xmlns="" id="{FC9DEA6F-43C6-4FA6-BDF7-3422B208B933}"/>
              </a:ext>
            </a:extLst>
          </p:cNvPr>
          <p:cNvSpPr txBox="1">
            <a:spLocks noGrp="1"/>
          </p:cNvSpPr>
          <p:nvPr>
            <p:ph type="dt" idx="2"/>
          </p:nvPr>
        </p:nvSpPr>
        <p:spPr>
          <a:xfrm>
            <a:off x="287383" y="6434731"/>
            <a:ext cx="27823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1800" b="1" i="1" u="none" strike="noStrike" cap="none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8" name="Google Shape;94;p25">
            <a:extLst>
              <a:ext uri="{FF2B5EF4-FFF2-40B4-BE49-F238E27FC236}">
                <a16:creationId xmlns:a16="http://schemas.microsoft.com/office/drawing/2014/main" xmlns="" id="{3AA258DE-4114-4F32-808A-C86A8DED2B2E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4041913" y="6426161"/>
            <a:ext cx="22860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1">
                <a:solidFill>
                  <a:srgbClr val="0070C0"/>
                </a:solidFill>
                <a:effectLst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8" r:id="rId4"/>
    <p:sldLayoutId id="2147483669" r:id="rId5"/>
    <p:sldLayoutId id="2147483670" r:id="rId6"/>
    <p:sldLayoutId id="2147483671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1602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microsoft.com/office/2007/relationships/media" Target="../media/media1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ommon_ques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alidator.w3.org/" TargetMode="External"/><Relationship Id="rId5" Type="http://schemas.openxmlformats.org/officeDocument/2006/relationships/hyperlink" Target="https://developer.mozilla.org/en-US/" TargetMode="External"/><Relationship Id="rId4" Type="http://schemas.openxmlformats.org/officeDocument/2006/relationships/hyperlink" Target="http://www.w3.org/TR/2011/WD-html5-20110525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lick.linksynergy.com/deeplink?id=Qouy7GhEEFU&amp;mid=40328&amp;murl=https://www.coursera.org/specializations/web-design" TargetMode="External"/><Relationship Id="rId3" Type="http://schemas.openxmlformats.org/officeDocument/2006/relationships/hyperlink" Target="https://www.w3schools.com/html/default.asp" TargetMode="External"/><Relationship Id="rId7" Type="http://schemas.openxmlformats.org/officeDocument/2006/relationships/hyperlink" Target="https://click.linksynergy.com/deeplink?id=Qouy7GhEEFU&amp;mid=40328&amp;murl=https://www.coursera.org/learn/html-css-javascript-for-web-developer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orialstonight.com/" TargetMode="External"/><Relationship Id="rId5" Type="http://schemas.openxmlformats.org/officeDocument/2006/relationships/hyperlink" Target="https://www.freecodecamp.org/" TargetMode="External"/><Relationship Id="rId4" Type="http://schemas.openxmlformats.org/officeDocument/2006/relationships/hyperlink" Target="https://www.codecademy.com/" TargetMode="External"/><Relationship Id="rId9" Type="http://schemas.openxmlformats.org/officeDocument/2006/relationships/hyperlink" Target="https://click.linksynergy.com/deeplink?id=Qouy7GhEEFU&amp;mid=39197&amp;murl=https://www.udemy.com/course/the-complete-web-developer-zero-to-master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/>
            </a:gs>
            <a:gs pos="38000">
              <a:srgbClr val="9CC2E5"/>
            </a:gs>
            <a:gs pos="80000">
              <a:srgbClr val="CCE0F2">
                <a:alpha val="33725"/>
              </a:srgbClr>
            </a:gs>
            <a:gs pos="100000">
              <a:srgbClr val="CCE0F2">
                <a:alpha val="33725"/>
              </a:srgbClr>
            </a:gs>
          </a:gsLst>
          <a:lin ang="5400000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/>
        </p:nvSpPr>
        <p:spPr>
          <a:xfrm>
            <a:off x="-1534472" y="1786024"/>
            <a:ext cx="18466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1423343" y="2155315"/>
            <a:ext cx="6807917" cy="15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Web Development Using HTML </a:t>
            </a:r>
          </a:p>
        </p:txBody>
      </p:sp>
    </p:spTree>
    <p:extLst>
      <p:ext uri="{BB962C8B-B14F-4D97-AF65-F5344CB8AC3E}">
        <p14:creationId xmlns:p14="http://schemas.microsoft.com/office/powerpoint/2010/main" xmlns="" val="328072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2504EC"/>
                </a:solidFill>
              </a:rPr>
              <a:t>3. The evolution of HTML</a:t>
            </a:r>
            <a:endParaRPr lang="en-US" sz="32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70"/>
            <a:ext cx="8956579" cy="1785987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600" dirty="0"/>
              <a:t>Before 1990 there was no easy way to find, download and view documents over the internet.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600" dirty="0"/>
              <a:t>HTML, initially invented by in 1991 by </a:t>
            </a:r>
            <a:r>
              <a:rPr lang="en-US" sz="2600" dirty="0">
                <a:solidFill>
                  <a:srgbClr val="0070C0"/>
                </a:solidFill>
              </a:rPr>
              <a:t>Tim Berners Lee.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FE64F43A-FCC4-49B8-AC26-481E4337172B}"/>
              </a:ext>
            </a:extLst>
          </p:cNvPr>
          <p:cNvSpPr txBox="1">
            <a:spLocks noChangeArrowheads="1"/>
          </p:cNvSpPr>
          <p:nvPr/>
        </p:nvSpPr>
        <p:spPr>
          <a:xfrm>
            <a:off x="79421" y="2509467"/>
            <a:ext cx="6248493" cy="406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b="1" dirty="0"/>
              <a:t>Tim</a:t>
            </a:r>
            <a:r>
              <a:rPr lang="en-US" sz="2600" dirty="0"/>
              <a:t> invented a system – the web (WWW)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00" dirty="0"/>
              <a:t>Store documents in one central place (i.e. a web server)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00" dirty="0"/>
              <a:t>Make it possible to download and view a document with a single click (i.e. a web browser)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00" dirty="0"/>
              <a:t>Allow to find new documents by clicking on “links” inside other documents.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00" dirty="0"/>
              <a:t>Instead of </a:t>
            </a:r>
            <a:r>
              <a:rPr lang="en-US" sz="2500" b="1" dirty="0"/>
              <a:t>licensing and selling </a:t>
            </a:r>
            <a:r>
              <a:rPr lang="en-US" sz="2500" dirty="0"/>
              <a:t>his idea, he made free for every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AF5DAAF-8E69-464D-A139-860E9AD0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35" y="2684461"/>
            <a:ext cx="2715911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27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70"/>
            <a:ext cx="8956579" cy="495239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800" b="1" dirty="0"/>
              <a:t>History of HTML</a:t>
            </a:r>
            <a:endParaRPr lang="en-US" alt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CA01D58-5D34-4F3C-98DC-FDB316D4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508055"/>
            <a:ext cx="87820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245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8956579" cy="5531525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800" b="1" dirty="0"/>
              <a:t>HTML Standardization history </a:t>
            </a:r>
          </a:p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Before 1997, there were no HTML standards, so browsers basically did whatever they wanted. </a:t>
            </a:r>
          </a:p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Particularly 1993 – 1997 (The “</a:t>
            </a:r>
            <a:r>
              <a:rPr lang="en-US" sz="2600" b="1" dirty="0"/>
              <a:t>War</a:t>
            </a:r>
            <a:r>
              <a:rPr lang="en-US" sz="2600" dirty="0"/>
              <a:t>” Years), HTML was being defined by the elements that </a:t>
            </a:r>
            <a:r>
              <a:rPr lang="en-US" sz="2600" dirty="0">
                <a:solidFill>
                  <a:srgbClr val="0070C0"/>
                </a:solidFill>
              </a:rPr>
              <a:t>browser software developers</a:t>
            </a:r>
            <a:r>
              <a:rPr lang="en-US" sz="2600" dirty="0"/>
              <a:t> chose to implement. </a:t>
            </a:r>
          </a:p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They invented new tags or implemented the same tags differently which was kind of the </a:t>
            </a:r>
            <a:r>
              <a:rPr lang="en-US" sz="2600" b="1" dirty="0"/>
              <a:t>wild west </a:t>
            </a:r>
            <a:r>
              <a:rPr lang="en-US" sz="2600" dirty="0"/>
              <a:t>of the web.</a:t>
            </a:r>
          </a:p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Around 1997, the W3C came up with the first standard that browsers started to pay attention to. </a:t>
            </a:r>
          </a:p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The W3C defined HTML version 4 (or HTML4) which it shortly thereafter updated to HTML4.01. </a:t>
            </a:r>
            <a:endParaRPr lang="en-US" alt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324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1" y="916270"/>
            <a:ext cx="5314470" cy="570543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800" b="1" dirty="0"/>
              <a:t>HTML Standardization history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DB96D512-32AC-4F9F-822D-C9BF66272902}"/>
              </a:ext>
            </a:extLst>
          </p:cNvPr>
          <p:cNvSpPr txBox="1">
            <a:spLocks noChangeArrowheads="1"/>
          </p:cNvSpPr>
          <p:nvPr/>
        </p:nvSpPr>
        <p:spPr>
          <a:xfrm>
            <a:off x="87088" y="5209325"/>
            <a:ext cx="8568952" cy="1368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Note:</a:t>
            </a:r>
          </a:p>
          <a:p>
            <a:pPr marL="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W3C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is the main international standards organization for the Web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</a:rPr>
              <a:t>WHATWG – </a:t>
            </a:r>
            <a:r>
              <a:rPr lang="en-US" altLang="en-US" sz="2000" dirty="0">
                <a:solidFill>
                  <a:schemeClr val="tx1"/>
                </a:solidFill>
                <a:latin typeface="Open Sans" panose="020B0606030504020204" pitchFamily="34" charset="0"/>
              </a:rPr>
              <a:t>established in 2004 by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</a:rPr>
              <a:t>the browser vendors</a:t>
            </a:r>
            <a:endParaRPr lang="en-US" altLang="en-US" sz="20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693D015-BE27-4D7D-B739-704A118F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528762"/>
            <a:ext cx="7743825" cy="3800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99823D-2DC2-4D27-954A-D7CD45546D79}"/>
              </a:ext>
            </a:extLst>
          </p:cNvPr>
          <p:cNvSpPr txBox="1"/>
          <p:nvPr/>
        </p:nvSpPr>
        <p:spPr>
          <a:xfrm>
            <a:off x="6423450" y="4740343"/>
            <a:ext cx="2612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Because it wants to publish a frozen specification for HTM5</a:t>
            </a:r>
            <a:endParaRPr lang="en-US" sz="160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8793BD6-698C-4812-B0D5-9D25AD428B77}"/>
              </a:ext>
            </a:extLst>
          </p:cNvPr>
          <p:cNvSpPr txBox="1"/>
          <p:nvPr/>
        </p:nvSpPr>
        <p:spPr>
          <a:xfrm>
            <a:off x="6412315" y="1019172"/>
            <a:ext cx="26125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3333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Continuously </a:t>
            </a:r>
            <a:r>
              <a:rPr lang="en-US" sz="1600" i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evolve the HTML standards and the only </a:t>
            </a:r>
            <a:r>
              <a:rPr lang="en-US" sz="1600" b="0" i="1" dirty="0">
                <a:solidFill>
                  <a:srgbClr val="3333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exclusively in charge of HTML</a:t>
            </a:r>
            <a:endParaRPr lang="en-US" sz="1600" i="1" dirty="0">
              <a:solidFill>
                <a:srgbClr val="3333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14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9005221" cy="5531525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3200" b="1" dirty="0"/>
              <a:t>HTML5</a:t>
            </a:r>
          </a:p>
          <a:p>
            <a:pPr indent="-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version of standard HTML which was defined in 2012 by WHATWAG. </a:t>
            </a:r>
          </a:p>
          <a:p>
            <a:pPr indent="-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cross-platform. It will display content on a desktop computer, laptop, a tablet, smartphone, a notebook or a Smart TV. </a:t>
            </a:r>
          </a:p>
          <a:p>
            <a:pPr indent="-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major browsers support most of the HTML5 elements.</a:t>
            </a:r>
          </a:p>
          <a:p>
            <a:pPr indent="-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 </a:t>
            </a:r>
          </a:p>
          <a:p>
            <a:pPr marL="98298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Multimedea elements </a:t>
            </a:r>
          </a:p>
          <a:p>
            <a:pPr marL="98298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Graphics elements </a:t>
            </a:r>
          </a:p>
          <a:p>
            <a:pPr marL="98298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 support </a:t>
            </a:r>
          </a:p>
          <a:p>
            <a:pPr marL="98298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Semantics markups</a:t>
            </a:r>
            <a:r>
              <a:rPr lang="en-US" alt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8298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en-US" sz="2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749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2504EC"/>
                </a:solidFill>
              </a:rPr>
              <a:t>4. Structure of HTML Document</a:t>
            </a:r>
            <a:endParaRPr lang="en-US" sz="32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8956579" cy="1049009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/>
              <a:t>Basically the HTML document is divided into </a:t>
            </a:r>
            <a:r>
              <a:rPr lang="en-US" altLang="en-US" sz="2800" dirty="0">
                <a:solidFill>
                  <a:srgbClr val="00B0F0"/>
                </a:solidFill>
              </a:rPr>
              <a:t>head section </a:t>
            </a:r>
            <a:r>
              <a:rPr lang="en-US" altLang="en-US" sz="2800" dirty="0"/>
              <a:t>and </a:t>
            </a:r>
            <a:r>
              <a:rPr lang="en-US" altLang="en-US" sz="2800" dirty="0">
                <a:solidFill>
                  <a:srgbClr val="00B0F0"/>
                </a:solidFill>
              </a:rPr>
              <a:t>body 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08EB430-3767-4DEC-8CBB-44F60A219287}"/>
              </a:ext>
            </a:extLst>
          </p:cNvPr>
          <p:cNvSpPr txBox="1"/>
          <p:nvPr/>
        </p:nvSpPr>
        <p:spPr>
          <a:xfrm>
            <a:off x="5744668" y="3098865"/>
            <a:ext cx="3261011" cy="1785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Contain html document meta info, links, style sheet and scripts etc.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These are non web displayable info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802C90E-9CCB-4E84-9403-91288F15D0E0}"/>
              </a:ext>
            </a:extLst>
          </p:cNvPr>
          <p:cNvSpPr txBox="1"/>
          <p:nvPr/>
        </p:nvSpPr>
        <p:spPr>
          <a:xfrm>
            <a:off x="5675945" y="5250186"/>
            <a:ext cx="316686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Contains the content that displays in the browser </a:t>
            </a:r>
          </a:p>
        </p:txBody>
      </p:sp>
      <p:pic>
        <p:nvPicPr>
          <p:cNvPr id="18436" name="Picture 4" descr="The HTML Template - Dyzain">
            <a:extLst>
              <a:ext uri="{FF2B5EF4-FFF2-40B4-BE49-F238E27FC236}">
                <a16:creationId xmlns:a16="http://schemas.microsoft.com/office/drawing/2014/main" xmlns="" id="{FCCF8572-0796-412E-8CB6-005C6DD3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26" y="1930999"/>
            <a:ext cx="5155576" cy="45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3240D12-E639-496A-99AD-E0C7BC6BB72F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168457" y="5628859"/>
            <a:ext cx="1507488" cy="22149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604ADDE-9140-414B-B523-9C5E6F35AF69}"/>
              </a:ext>
            </a:extLst>
          </p:cNvPr>
          <p:cNvCxnSpPr>
            <a:cxnSpLocks/>
          </p:cNvCxnSpPr>
          <p:nvPr/>
        </p:nvCxnSpPr>
        <p:spPr>
          <a:xfrm flipH="1">
            <a:off x="4282125" y="3775331"/>
            <a:ext cx="1491655" cy="1203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1737B51-4C8C-45C5-89E2-B41CB8E74639}"/>
              </a:ext>
            </a:extLst>
          </p:cNvPr>
          <p:cNvSpPr txBox="1"/>
          <p:nvPr/>
        </p:nvSpPr>
        <p:spPr>
          <a:xfrm>
            <a:off x="5522122" y="1786603"/>
            <a:ext cx="3474513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Tell the browser the type of  HTML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Must appear first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0763811-94E5-45D7-89BE-EABE79E5997F}"/>
              </a:ext>
            </a:extLst>
          </p:cNvPr>
          <p:cNvCxnSpPr>
            <a:cxnSpLocks/>
          </p:cNvCxnSpPr>
          <p:nvPr/>
        </p:nvCxnSpPr>
        <p:spPr>
          <a:xfrm flipH="1">
            <a:off x="4203033" y="2352539"/>
            <a:ext cx="1328133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11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70"/>
            <a:ext cx="8956579" cy="884234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/>
              <a:t>Example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en-US" sz="28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76DEEB-899A-4F3E-A6F9-D61AD105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9" y="1630771"/>
            <a:ext cx="8793342" cy="47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43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70"/>
            <a:ext cx="8956579" cy="884234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3200" b="1" dirty="0"/>
              <a:t>Tree structure of HTML Document</a:t>
            </a:r>
            <a:endParaRPr lang="en-US" altLang="en-US" sz="32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en-US" sz="32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74CAA5F-8085-4EAE-83CB-1C90F3766835}"/>
              </a:ext>
            </a:extLst>
          </p:cNvPr>
          <p:cNvGrpSpPr/>
          <p:nvPr/>
        </p:nvGrpSpPr>
        <p:grpSpPr>
          <a:xfrm>
            <a:off x="233407" y="1831596"/>
            <a:ext cx="8708104" cy="4728491"/>
            <a:chOff x="297575" y="1719302"/>
            <a:chExt cx="8708104" cy="47284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DCB6A3F-B583-43DB-B01B-4323FEBE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575" y="1796492"/>
              <a:ext cx="6304088" cy="46513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C319E78-8523-4EAE-BA2D-936E713F068A}"/>
                </a:ext>
              </a:extLst>
            </p:cNvPr>
            <p:cNvSpPr txBox="1"/>
            <p:nvPr/>
          </p:nvSpPr>
          <p:spPr>
            <a:xfrm>
              <a:off x="5939514" y="1719302"/>
              <a:ext cx="25758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Document (root) element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7F9DC9AD-D101-4476-B4D7-DE946AC7A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3099" y="2216002"/>
              <a:ext cx="1767490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D56D21F-239C-42E8-9D54-99744DFAF737}"/>
                </a:ext>
              </a:extLst>
            </p:cNvPr>
            <p:cNvSpPr txBox="1"/>
            <p:nvPr/>
          </p:nvSpPr>
          <p:spPr>
            <a:xfrm>
              <a:off x="6705601" y="4081340"/>
              <a:ext cx="23000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Section element (root sectioning)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C94BA4C6-0E8B-48B6-8A82-0B00F72A1E9A}"/>
                </a:ext>
              </a:extLst>
            </p:cNvPr>
            <p:cNvGrpSpPr/>
            <p:nvPr/>
          </p:nvGrpSpPr>
          <p:grpSpPr>
            <a:xfrm>
              <a:off x="6590957" y="3739801"/>
              <a:ext cx="1212714" cy="341539"/>
              <a:chOff x="6166654" y="3661356"/>
              <a:chExt cx="1212714" cy="341539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xmlns="" id="{AE234468-EA36-4C58-BA36-AA1C09B4C2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654" y="3671650"/>
                <a:ext cx="121271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DBC7FC74-060E-4ABA-9D42-2258FF9366DC}"/>
                  </a:ext>
                </a:extLst>
              </p:cNvPr>
              <p:cNvCxnSpPr/>
              <p:nvPr/>
            </p:nvCxnSpPr>
            <p:spPr>
              <a:xfrm>
                <a:off x="7347283" y="3661356"/>
                <a:ext cx="0" cy="341539"/>
              </a:xfrm>
              <a:prstGeom prst="line">
                <a:avLst/>
              </a:prstGeom>
              <a:ln w="762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52447E2-C617-4ED2-9B63-D664C83E6608}"/>
                </a:ext>
              </a:extLst>
            </p:cNvPr>
            <p:cNvSpPr txBox="1"/>
            <p:nvPr/>
          </p:nvSpPr>
          <p:spPr>
            <a:xfrm>
              <a:off x="2271922" y="4057295"/>
              <a:ext cx="23000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Document  metadata element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3E983F45-1A7D-4EC5-93A8-8DEDFB8B9EDF}"/>
                </a:ext>
              </a:extLst>
            </p:cNvPr>
            <p:cNvGrpSpPr/>
            <p:nvPr/>
          </p:nvGrpSpPr>
          <p:grpSpPr>
            <a:xfrm>
              <a:off x="2383969" y="3715756"/>
              <a:ext cx="782054" cy="341539"/>
              <a:chOff x="6166654" y="3655608"/>
              <a:chExt cx="782054" cy="34153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xmlns="" id="{A2A00EB7-8D49-4681-AC58-7C13F0708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654" y="3671650"/>
                <a:ext cx="78205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8D856FED-DA99-4486-AF96-664C39F212A3}"/>
                  </a:ext>
                </a:extLst>
              </p:cNvPr>
              <p:cNvCxnSpPr/>
              <p:nvPr/>
            </p:nvCxnSpPr>
            <p:spPr>
              <a:xfrm>
                <a:off x="6930189" y="3655608"/>
                <a:ext cx="0" cy="341539"/>
              </a:xfrm>
              <a:prstGeom prst="line">
                <a:avLst/>
              </a:prstGeom>
              <a:ln w="762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238857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34707" y="1106103"/>
            <a:ext cx="2782388" cy="967121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800" b="1" dirty="0">
                <a:solidFill>
                  <a:srgbClr val="7030A0"/>
                </a:solidFill>
              </a:rPr>
              <a:t>Inside the body section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76C996-92B6-4EE3-8B9E-A9F4CD6D87BD}"/>
              </a:ext>
            </a:extLst>
          </p:cNvPr>
          <p:cNvSpPr txBox="1"/>
          <p:nvPr/>
        </p:nvSpPr>
        <p:spPr>
          <a:xfrm>
            <a:off x="234707" y="2238908"/>
            <a:ext cx="3424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Text formatting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Links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Images and multimedia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Embedded elements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Interactive elements 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Graphics etc.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EB653191-38BB-48ED-9382-593D33E53839}"/>
              </a:ext>
            </a:extLst>
          </p:cNvPr>
          <p:cNvSpPr txBox="1">
            <a:spLocks noChangeArrowheads="1"/>
          </p:cNvSpPr>
          <p:nvPr/>
        </p:nvSpPr>
        <p:spPr>
          <a:xfrm>
            <a:off x="5631707" y="1106103"/>
            <a:ext cx="2782388" cy="96712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altLang="en-US" sz="2800" b="1" dirty="0">
                <a:solidFill>
                  <a:srgbClr val="7030A0"/>
                </a:solidFill>
              </a:rPr>
              <a:t>Inside the head section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03F3BD-B406-423B-B284-C603AC423F65}"/>
              </a:ext>
            </a:extLst>
          </p:cNvPr>
          <p:cNvSpPr txBox="1"/>
          <p:nvPr/>
        </p:nvSpPr>
        <p:spPr>
          <a:xfrm>
            <a:off x="5746488" y="2238908"/>
            <a:ext cx="30972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Style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Script /no script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Meta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</a:p>
          <a:p>
            <a:pPr marL="457200" lvl="3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base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18467DC-5593-4CF0-8CC1-B1A4DE2F9C31}"/>
              </a:ext>
            </a:extLst>
          </p:cNvPr>
          <p:cNvCxnSpPr>
            <a:cxnSpLocks/>
          </p:cNvCxnSpPr>
          <p:nvPr/>
        </p:nvCxnSpPr>
        <p:spPr>
          <a:xfrm>
            <a:off x="4652211" y="1787391"/>
            <a:ext cx="0" cy="43229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624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2504EC"/>
                </a:solidFill>
              </a:rPr>
              <a:t>5. Anatomy of HTML Elements </a:t>
            </a:r>
            <a:endParaRPr lang="en-US" sz="32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87383" y="5275117"/>
            <a:ext cx="8956579" cy="1130894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800" b="1" dirty="0"/>
              <a:t>Syntax: 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800" b="1" dirty="0"/>
              <a:t>	</a:t>
            </a:r>
            <a:r>
              <a:rPr lang="en-US" altLang="en-US" sz="2800" dirty="0"/>
              <a:t>&lt;tag attribute = “Value”&gt; Content &lt;/tag&gt;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D5B618-04DF-4311-BBB9-08D8943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3" y="1015928"/>
            <a:ext cx="7839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704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89" y="287853"/>
            <a:ext cx="7886700" cy="484880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Objectives</a:t>
            </a:r>
            <a:endParaRPr lang="en-US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955" y="993913"/>
            <a:ext cx="8922725" cy="560859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en-US" sz="2800" dirty="0"/>
              <a:t>After success completion of the chapter you will be able to: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Identify the core web development technologies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Understand the HTML document structure and contents models.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Identify and use HTML elements and attributes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Build website using HTML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19103" y="6356350"/>
            <a:ext cx="3086100" cy="365125"/>
          </a:xfrm>
        </p:spPr>
        <p:txBody>
          <a:bodyPr/>
          <a:lstStyle/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11A-DC79-454F-B439-B977E522DD2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592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9047" y="1023580"/>
            <a:ext cx="8718296" cy="5423255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sz="2800" b="1" dirty="0"/>
              <a:t>HTML elements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Represent some kind of structure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It is a combination of a tag and its character data (content)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HTML can be </a:t>
            </a:r>
            <a:r>
              <a:rPr lang="en-US" altLang="en-US" sz="2600" i="1" dirty="0">
                <a:solidFill>
                  <a:srgbClr val="3333FF"/>
                </a:solidFill>
              </a:rPr>
              <a:t>Empty element </a:t>
            </a:r>
            <a:r>
              <a:rPr lang="en-US" altLang="en-US" sz="2600" dirty="0"/>
              <a:t>or </a:t>
            </a:r>
            <a:r>
              <a:rPr lang="en-US" altLang="en-US" sz="2600" b="1" i="1" dirty="0">
                <a:solidFill>
                  <a:srgbClr val="3333FF"/>
                </a:solidFill>
              </a:rPr>
              <a:t>Nested element </a:t>
            </a:r>
            <a:r>
              <a:rPr lang="en-US" altLang="en-US" sz="2600" dirty="0"/>
              <a:t>also </a:t>
            </a:r>
          </a:p>
          <a:p>
            <a:pPr marL="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900" b="1" dirty="0"/>
              <a:t>Nested Element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An element that contain other HTML elements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/>
              <a:t>Empty Element </a:t>
            </a:r>
          </a:p>
          <a:p>
            <a:pPr lvl="1" indent="-4572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An element with no character data (content)</a:t>
            </a:r>
          </a:p>
          <a:p>
            <a:pPr lvl="1" indent="-4572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Also called </a:t>
            </a:r>
            <a:r>
              <a:rPr lang="en-US" sz="2600" i="1" dirty="0"/>
              <a:t>Non-container tags </a:t>
            </a:r>
            <a:r>
              <a:rPr lang="en-US" sz="2600" dirty="0"/>
              <a:t>or </a:t>
            </a:r>
            <a:r>
              <a:rPr lang="en-US" sz="2600" i="1" dirty="0"/>
              <a:t>self closing tags </a:t>
            </a:r>
          </a:p>
          <a:p>
            <a:pPr lvl="1" indent="-4572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Syntax:  </a:t>
            </a:r>
            <a:r>
              <a:rPr lang="en-US" sz="2600" b="1" dirty="0">
                <a:solidFill>
                  <a:srgbClr val="3333FF"/>
                </a:solidFill>
              </a:rPr>
              <a:t>&lt;self-closing-tag-name/&gt;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11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/>
              <a:t>HTML Tags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Used to markup the text (content)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Most of the tags come in as </a:t>
            </a:r>
            <a:r>
              <a:rPr lang="en-US" altLang="en-US" sz="2600" dirty="0">
                <a:solidFill>
                  <a:srgbClr val="3333FF"/>
                </a:solidFill>
              </a:rPr>
              <a:t>start</a:t>
            </a:r>
            <a:r>
              <a:rPr lang="en-US" altLang="en-US" sz="2600" dirty="0"/>
              <a:t> and </a:t>
            </a:r>
            <a:r>
              <a:rPr lang="en-US" altLang="en-US" sz="2600" dirty="0">
                <a:solidFill>
                  <a:srgbClr val="3333FF"/>
                </a:solidFill>
              </a:rPr>
              <a:t>end</a:t>
            </a:r>
            <a:r>
              <a:rPr lang="en-US" altLang="en-US" sz="2600" dirty="0"/>
              <a:t> tag pairs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However, empty element tags doesn’t come in pairs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The start tag may contain an attribute.</a:t>
            </a:r>
            <a:endParaRPr lang="en-US" altLang="en-US" sz="2600" b="1" dirty="0"/>
          </a:p>
          <a:p>
            <a:pPr marL="274320" indent="-274320" algn="just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en-US" sz="2800" b="1" dirty="0"/>
              <a:t>HTML attributes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Defines a property for an elements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It is a way to describe the tags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It must enclosed within the start tag.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It comes in a </a:t>
            </a:r>
            <a:r>
              <a:rPr lang="en-US" altLang="en-US" sz="2600" dirty="0">
                <a:solidFill>
                  <a:srgbClr val="3333FF"/>
                </a:solidFill>
              </a:rPr>
              <a:t>name/value </a:t>
            </a:r>
            <a:r>
              <a:rPr lang="en-US" altLang="en-US" sz="2600" dirty="0"/>
              <a:t>pairs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The </a:t>
            </a:r>
            <a:r>
              <a:rPr lang="en-US" altLang="en-US" sz="2600" dirty="0">
                <a:solidFill>
                  <a:srgbClr val="3333FF"/>
                </a:solidFill>
              </a:rPr>
              <a:t>value</a:t>
            </a:r>
            <a:r>
              <a:rPr lang="en-US" altLang="en-US" sz="2600" dirty="0"/>
              <a:t> should enclosed within double quote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An element can have one or more attributes 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rgbClr val="00B0F0"/>
                </a:solidFill>
              </a:rPr>
              <a:t>Global attributes </a:t>
            </a:r>
            <a:r>
              <a:rPr lang="en-US" altLang="en-US" sz="2600" dirty="0"/>
              <a:t>- common to all HTML elements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995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3710" y="930326"/>
            <a:ext cx="8956579" cy="621744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800" b="1" dirty="0"/>
              <a:t>Tip (simple rule)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7410" name="Picture 2" descr="Anatomy of an HTML Tag">
            <a:extLst>
              <a:ext uri="{FF2B5EF4-FFF2-40B4-BE49-F238E27FC236}">
                <a16:creationId xmlns:a16="http://schemas.microsoft.com/office/drawing/2014/main" xmlns="" id="{EFB73ED4-5A89-4607-8C9E-F0AE5461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7747" y="1552070"/>
            <a:ext cx="7038961" cy="31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27C65011-03D8-46EC-BE28-BD3B616E80E0}"/>
              </a:ext>
            </a:extLst>
          </p:cNvPr>
          <p:cNvSpPr txBox="1">
            <a:spLocks noChangeArrowheads="1"/>
          </p:cNvSpPr>
          <p:nvPr/>
        </p:nvSpPr>
        <p:spPr>
          <a:xfrm>
            <a:off x="138320" y="4845287"/>
            <a:ext cx="8956579" cy="147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altLang="en-US" sz="2800" b="1" dirty="0"/>
              <a:t>Also: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Don’t forget the End tag. 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Even though HTML is case insensitive use lowercase Tags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0183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3710" y="937723"/>
            <a:ext cx="8956579" cy="935618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Basic HTML document elements hierarchy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: a showcase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600397-5423-4B36-A814-A5FCCF8A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7" y="1969275"/>
            <a:ext cx="8764963" cy="43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013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7743" y="942560"/>
            <a:ext cx="8956579" cy="2212756"/>
          </a:xfrm>
          <a:noFill/>
          <a:ln/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3200" b="1" dirty="0"/>
              <a:t>HTML elements reference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The HTML elements are grouped by function to help you find what you have in mind easily.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For details of each element under the below mentioned group just </a:t>
            </a:r>
            <a:r>
              <a:rPr lang="en-US" sz="2600" b="1" dirty="0"/>
              <a:t>ctrl +click </a:t>
            </a:r>
            <a:r>
              <a:rPr lang="en-US" sz="2600" dirty="0"/>
              <a:t>on the element category.</a:t>
            </a:r>
            <a:br>
              <a:rPr lang="en-US" sz="2600" dirty="0"/>
            </a:b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9E35E8F3-137F-420A-A94E-174098FF296A}"/>
              </a:ext>
            </a:extLst>
          </p:cNvPr>
          <p:cNvSpPr txBox="1">
            <a:spLocks noChangeArrowheads="1"/>
          </p:cNvSpPr>
          <p:nvPr/>
        </p:nvSpPr>
        <p:spPr>
          <a:xfrm>
            <a:off x="565680" y="3321587"/>
            <a:ext cx="3854492" cy="30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Document metadata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Sectioning root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Content sectioning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Text content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Inline text semantics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Image and multimedia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Embedded content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B26528B1-7F01-4475-AF88-A69CBDA2CA2C}"/>
              </a:ext>
            </a:extLst>
          </p:cNvPr>
          <p:cNvSpPr txBox="1">
            <a:spLocks noChangeArrowheads="1"/>
          </p:cNvSpPr>
          <p:nvPr/>
        </p:nvSpPr>
        <p:spPr>
          <a:xfrm>
            <a:off x="5156983" y="3313698"/>
            <a:ext cx="3854492" cy="306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SVG and MathML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Scripting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Demarcating edits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Table content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Forms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Interactive elements</a:t>
            </a:r>
            <a:endParaRPr lang="en-US" alt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2400" b="0" i="0" u="sng" dirty="0">
                <a:solidFill>
                  <a:srgbClr val="00528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deprecated elements</a:t>
            </a:r>
            <a:endParaRPr lang="en-US" sz="2400" b="0" i="0" dirty="0">
              <a:solidFill>
                <a:srgbClr val="1B1B1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E0D6631-9133-4009-A3E0-F044E4770C77}"/>
              </a:ext>
            </a:extLst>
          </p:cNvPr>
          <p:cNvCxnSpPr>
            <a:cxnSpLocks/>
          </p:cNvCxnSpPr>
          <p:nvPr/>
        </p:nvCxnSpPr>
        <p:spPr>
          <a:xfrm>
            <a:off x="4850295" y="3429000"/>
            <a:ext cx="0" cy="27807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0633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6. Content Model in HTML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Content Model refers to the </a:t>
            </a:r>
            <a:r>
              <a:rPr lang="en-US" sz="2600" b="1" dirty="0"/>
              <a:t>set of rules </a:t>
            </a:r>
            <a:r>
              <a:rPr lang="en-US" sz="2600" dirty="0"/>
              <a:t>that define what type of content each element is allowed to have.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Mostly, this translates into what other elements are allowed to be nested inside which other elements.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Prior to the modern HTML specification, HTML elements were either </a:t>
            </a:r>
            <a:r>
              <a:rPr lang="en-US" sz="2600" b="1" dirty="0">
                <a:solidFill>
                  <a:srgbClr val="0070C0"/>
                </a:solidFill>
              </a:rPr>
              <a:t>block-level or inline elements</a:t>
            </a:r>
            <a:r>
              <a:rPr lang="en-US" sz="2600" dirty="0"/>
              <a:t>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Modern HTML specification split these two content models into seven basic models.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However, in practical terms, you can still think of those seven models as falling into the same traditional categories: block-level and inline elements</a:t>
            </a:r>
            <a:r>
              <a:rPr lang="en-US" sz="2000" dirty="0">
                <a:solidFill>
                  <a:srgbClr val="B8B8B8"/>
                </a:solidFill>
                <a:latin typeface="Lato" panose="020F0502020204030203" pitchFamily="34" charset="0"/>
              </a:rPr>
              <a:t>.</a:t>
            </a:r>
            <a:endParaRPr lang="en-US" alt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0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89315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114300" indent="0" algn="l">
              <a:lnSpc>
                <a:spcPct val="114000"/>
              </a:lnSpc>
              <a:buNone/>
            </a:pPr>
            <a:r>
              <a:rPr lang="en-US" sz="2600" b="1" dirty="0"/>
              <a:t>Block-level Elements</a:t>
            </a:r>
          </a:p>
          <a:p>
            <a:pPr algn="just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By default, Block-level elements render (displayed) to begin on a new line (i.e. the browser will automatically place the contents of that element on a new line in the flow of the document.</a:t>
            </a:r>
          </a:p>
          <a:p>
            <a:pPr marL="114300" indent="0" algn="l">
              <a:lnSpc>
                <a:spcPct val="114000"/>
              </a:lnSpc>
              <a:spcBef>
                <a:spcPts val="1200"/>
              </a:spcBef>
              <a:buNone/>
            </a:pPr>
            <a:r>
              <a:rPr lang="en-US" sz="2600" b="1" dirty="0"/>
              <a:t>Inline Elements</a:t>
            </a:r>
          </a:p>
          <a:p>
            <a:pPr algn="l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Render on the same line by default.</a:t>
            </a:r>
          </a:p>
          <a:p>
            <a:pPr algn="l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Having new line characters in the content or between the tags in your code won’t make any difference. </a:t>
            </a:r>
          </a:p>
          <a:p>
            <a:pPr algn="l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All those space characters get translated into a single space anyway and the whole bunch of inline elements still be displayed on the same line</a:t>
            </a:r>
            <a:r>
              <a:rPr lang="en-US" sz="2600" dirty="0"/>
              <a:t>.</a:t>
            </a:r>
          </a:p>
          <a:p>
            <a:pPr algn="l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Inline elements are restricted to only contain other inline elements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530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/>
              <a:t>Modern HTML Content Models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/>
              <a:t>Each elements in HTML5 falls into zero or more categories that group elements with similar characteristics.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/>
              <a:t>The following broad categories are used in the current HTML specification: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Metadata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Flow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Sectioning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Heading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Phrasing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Embedded content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600" dirty="0"/>
              <a:t>Interactive content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56DB360-A6D4-4F11-A950-C5AE0739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6" y="3477791"/>
            <a:ext cx="3430882" cy="2812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1ECB760-6C92-4B84-987C-22D944B223AF}"/>
              </a:ext>
            </a:extLst>
          </p:cNvPr>
          <p:cNvSpPr txBox="1"/>
          <p:nvPr/>
        </p:nvSpPr>
        <p:spPr>
          <a:xfrm>
            <a:off x="5477147" y="3112666"/>
            <a:ext cx="3329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Some Elements are Overlaps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1600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2504EC"/>
                </a:solidFill>
              </a:rPr>
              <a:t>Cont’d </a:t>
            </a:r>
            <a:endParaRPr lang="en-US" sz="32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440480" y="99334"/>
            <a:ext cx="5026228" cy="621743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Kind of Content</a:t>
            </a:r>
            <a:endParaRPr lang="en-US" alt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HTML 5 Content Model">
            <a:hlinkClick r:id="" action="ppaction://media"/>
            <a:extLst>
              <a:ext uri="{FF2B5EF4-FFF2-40B4-BE49-F238E27FC236}">
                <a16:creationId xmlns:a16="http://schemas.microsoft.com/office/drawing/2014/main" xmlns="" id="{B213605A-9B9A-48F0-875C-BB1A91A721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>
                  <p14:trim st="1755" end="46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82317"/>
            <a:ext cx="9144000" cy="55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98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6. B</a:t>
            </a:r>
            <a:r>
              <a:rPr lang="en-US" sz="3600" b="1" dirty="0">
                <a:solidFill>
                  <a:srgbClr val="2504EC"/>
                </a:solidFill>
              </a:rPr>
              <a:t>rowser Developer Tools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Every modern web browser includes a powerful suite of developer tools.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Also called </a:t>
            </a:r>
            <a:r>
              <a:rPr lang="en-US" sz="2600" b="1" dirty="0"/>
              <a:t>web development tools </a:t>
            </a:r>
            <a:r>
              <a:rPr lang="en-US" sz="2600" dirty="0"/>
              <a:t>or </a:t>
            </a:r>
            <a:r>
              <a:rPr lang="en-US" sz="20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devtools</a:t>
            </a: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 inspect element</a:t>
            </a:r>
            <a:endParaRPr lang="en-US" sz="2600" dirty="0"/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These tools do a range of things, from inspecting currently-loaded HTML, CSS and JavaScript to showing which assets the page has requested and how long they took to load</a:t>
            </a:r>
            <a:endParaRPr lang="en-US" altLang="en-US" sz="2600" dirty="0"/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/>
              <a:t>With developer tools, we can directly interact with the source code that is fetched into the client side of our system.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Allow to understand the underlying structure of the code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Enables us to inspect the web content</a:t>
            </a:r>
            <a:endParaRPr lang="en-US" alt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526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89" y="287853"/>
            <a:ext cx="7886700" cy="4848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955" y="900752"/>
            <a:ext cx="8644139" cy="5701753"/>
          </a:xfrm>
        </p:spPr>
        <p:txBody>
          <a:bodyPr>
            <a:noAutofit/>
          </a:bodyPr>
          <a:lstStyle/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The core Web development technologies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What HTML is and is not. 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The evolution of HTML 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Structure of HTML Document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Anatomy of HTML elements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HTML Content Models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Introduction to developer tools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Tips </a:t>
            </a:r>
          </a:p>
          <a:p>
            <a:pPr marL="822960" lvl="2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i="1" dirty="0">
                <a:solidFill>
                  <a:srgbClr val="002060"/>
                </a:solidFill>
              </a:rPr>
              <a:t>HTML standards documents </a:t>
            </a:r>
          </a:p>
          <a:p>
            <a:pPr marL="822960" lvl="2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i="1" dirty="0">
                <a:solidFill>
                  <a:srgbClr val="002060"/>
                </a:solidFill>
              </a:rPr>
              <a:t>Validation service</a:t>
            </a:r>
          </a:p>
          <a:p>
            <a:pPr marL="822960" lvl="2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i="1" dirty="0">
                <a:solidFill>
                  <a:srgbClr val="002060"/>
                </a:solidFill>
              </a:rPr>
              <a:t>Learning resource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19103" y="6356350"/>
            <a:ext cx="3086100" cy="365125"/>
          </a:xfrm>
        </p:spPr>
        <p:txBody>
          <a:bodyPr/>
          <a:lstStyle/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11A-DC79-454F-B439-B977E522DD2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454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893152"/>
            <a:ext cx="8956579" cy="5600414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are the tools that are browser dependent.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 as browser add-ons or built-in features in web browsers.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popular web browsers, such as </a:t>
            </a:r>
            <a:r>
              <a:rPr lang="en-US" sz="24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Firefox, Google Chrome, Internet Explorer, Safari, Microsoft Edge and Opera 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built-in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Moreover, many additional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add-ons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found in their respective plugin download centers.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Across all browsers, the basic functionality of the developer tools remains the same, only naming conventions and terminologies changes. 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details how to use the developer tools the refers to the link below under 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Tools and setup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https://developer.mozilla.org/en-US/docs/Learn/Common_questions</a:t>
            </a:r>
            <a:endParaRPr lang="en-US" altLang="en-US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301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2504EC"/>
                </a:solidFill>
              </a:rPr>
              <a:t>Tips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HTML standards documents</a:t>
            </a:r>
          </a:p>
          <a:p>
            <a:pPr marL="274320" indent="-36576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 Living Standard</a:t>
            </a:r>
          </a:p>
          <a:p>
            <a:pPr marL="640080" lvl="1" indent="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https://html.spec.whatwg.org/multipage/#toc-semantics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vocabulary and associated APIs for HTML and XHTML (W3C Working Draft 25 May 2011)</a:t>
            </a:r>
          </a:p>
          <a:p>
            <a:pPr marL="640080" lvl="1" indent="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http://www.w3.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org/TR/2011/WD-html5-20110525/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MDN Web Docs - Resources for developers, by developers</a:t>
            </a:r>
          </a:p>
          <a:p>
            <a:pPr marL="640080" lvl="1" indent="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https://developer.mozilla.org/en-US/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Validation service</a:t>
            </a:r>
          </a:p>
          <a:p>
            <a:pPr lvl="1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https://validator.w3.org/</a:t>
            </a:r>
            <a:endParaRPr lang="en-US" sz="2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08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2504EC"/>
                </a:solidFill>
              </a:rPr>
              <a:t>Tips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59412"/>
            <a:ext cx="8956579" cy="5487423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b="1" dirty="0"/>
              <a:t>Learning resources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36576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W3Schools</a:t>
            </a: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https://www.w3schools.com/html/default.asp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36576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Academy </a:t>
            </a: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https://www.codecademy.com/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36576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FreeCodeCamp </a:t>
            </a: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https://www.freecodecamp.org/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36576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Tutorials to Night </a:t>
            </a: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https://www.tutorialstonight.com/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0" lvl="1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36576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MOOCs</a:t>
            </a: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7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HTML CSS JavaScript course for Web Developers by Coursera</a:t>
            </a:r>
            <a:endParaRPr lang="en-US" sz="2400" b="0" i="0" dirty="0">
              <a:solidFill>
                <a:srgbClr val="001C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7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Basics of Web Development by Coursera</a:t>
            </a:r>
            <a:endParaRPr lang="en-US" sz="2400" b="0" i="0" u="none" strike="noStrike" dirty="0">
              <a:solidFill>
                <a:srgbClr val="007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0" lvl="1" indent="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7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Zero to Mastery course by Udemy</a:t>
            </a:r>
            <a:endParaRPr lang="en-US" sz="2400" b="0" i="0" dirty="0">
              <a:solidFill>
                <a:srgbClr val="001C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0" lvl="1" indent="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001C3B"/>
              </a:solidFill>
              <a:effectLst/>
              <a:latin typeface="proxima-nova"/>
            </a:endParaRPr>
          </a:p>
          <a:p>
            <a:pPr marL="640080" lvl="1" indent="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010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89" y="287853"/>
            <a:ext cx="7886700" cy="4848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955" y="875466"/>
            <a:ext cx="8644139" cy="5727039"/>
          </a:xfrm>
        </p:spPr>
        <p:txBody>
          <a:bodyPr>
            <a:noAutofit/>
          </a:bodyPr>
          <a:lstStyle/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Document structure and metadata elements  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Text markup elements 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Image elements 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Link elements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Table elements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Working with Form (elements and controls)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Interactive elements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Multimedia Elements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Embedded Elements </a:t>
            </a:r>
          </a:p>
          <a:p>
            <a:pPr marL="365760" indent="-36576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Graphics (SVG) and MathML elements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19103" y="6356350"/>
            <a:ext cx="3086100" cy="365125"/>
          </a:xfrm>
        </p:spPr>
        <p:txBody>
          <a:bodyPr/>
          <a:lstStyle/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11A-DC79-454F-B439-B977E522DD2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097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2504EC"/>
                </a:solidFill>
              </a:rPr>
              <a:t>1. The core Web development technologies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82529"/>
            <a:ext cx="8956579" cy="1058305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70C0"/>
                </a:solidFill>
              </a:rPr>
              <a:t>HTML, CSS and JavaScript </a:t>
            </a:r>
            <a:r>
              <a:rPr lang="en-US" sz="2800" dirty="0"/>
              <a:t>are the basic </a:t>
            </a:r>
            <a:r>
              <a:rPr lang="en-US" sz="2800" i="1" dirty="0">
                <a:solidFill>
                  <a:srgbClr val="00B0F0"/>
                </a:solidFill>
              </a:rPr>
              <a:t>building block </a:t>
            </a:r>
            <a:r>
              <a:rPr lang="en-US" sz="2800" dirty="0"/>
              <a:t>and core web development technologies.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958B0C3-3EE3-45B8-AD84-E1C6620A9F79}"/>
              </a:ext>
            </a:extLst>
          </p:cNvPr>
          <p:cNvGrpSpPr/>
          <p:nvPr/>
        </p:nvGrpSpPr>
        <p:grpSpPr>
          <a:xfrm>
            <a:off x="115917" y="2247074"/>
            <a:ext cx="8876510" cy="1924940"/>
            <a:chOff x="95531" y="2673564"/>
            <a:chExt cx="8876510" cy="19249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003FC21-075C-4E29-A3F1-9482B0E6ADB0}"/>
                </a:ext>
              </a:extLst>
            </p:cNvPr>
            <p:cNvGrpSpPr/>
            <p:nvPr/>
          </p:nvGrpSpPr>
          <p:grpSpPr>
            <a:xfrm>
              <a:off x="95531" y="2673564"/>
              <a:ext cx="8876510" cy="1924940"/>
              <a:chOff x="95531" y="2673564"/>
              <a:chExt cx="8876510" cy="192494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F67F40D6-0F76-4AD0-BD87-49EF12ADD496}"/>
                  </a:ext>
                </a:extLst>
              </p:cNvPr>
              <p:cNvSpPr/>
              <p:nvPr/>
            </p:nvSpPr>
            <p:spPr>
              <a:xfrm>
                <a:off x="95531" y="2673564"/>
                <a:ext cx="3084990" cy="546711"/>
              </a:xfrm>
              <a:custGeom>
                <a:avLst/>
                <a:gdLst>
                  <a:gd name="connsiteX0" fmla="*/ 0 w 2698172"/>
                  <a:gd name="connsiteY0" fmla="*/ 0 h 1079268"/>
                  <a:gd name="connsiteX1" fmla="*/ 2698172 w 2698172"/>
                  <a:gd name="connsiteY1" fmla="*/ 0 h 1079268"/>
                  <a:gd name="connsiteX2" fmla="*/ 2698172 w 2698172"/>
                  <a:gd name="connsiteY2" fmla="*/ 1079268 h 1079268"/>
                  <a:gd name="connsiteX3" fmla="*/ 0 w 2698172"/>
                  <a:gd name="connsiteY3" fmla="*/ 1079268 h 1079268"/>
                  <a:gd name="connsiteX4" fmla="*/ 0 w 2698172"/>
                  <a:gd name="connsiteY4" fmla="*/ 0 h 107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1079268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1079268"/>
                    </a:lnTo>
                    <a:lnTo>
                      <a:pt x="0" y="107926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/>
                  <a:t>HTML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246FB63B-F55E-4049-A331-D6A10827820B}"/>
                  </a:ext>
                </a:extLst>
              </p:cNvPr>
              <p:cNvSpPr/>
              <p:nvPr/>
            </p:nvSpPr>
            <p:spPr>
              <a:xfrm>
                <a:off x="95532" y="3220275"/>
                <a:ext cx="3084990" cy="1378229"/>
              </a:xfrm>
              <a:custGeom>
                <a:avLst/>
                <a:gdLst>
                  <a:gd name="connsiteX0" fmla="*/ 0 w 2698172"/>
                  <a:gd name="connsiteY0" fmla="*/ 0 h 2854800"/>
                  <a:gd name="connsiteX1" fmla="*/ 2698172 w 2698172"/>
                  <a:gd name="connsiteY1" fmla="*/ 0 h 2854800"/>
                  <a:gd name="connsiteX2" fmla="*/ 2698172 w 2698172"/>
                  <a:gd name="connsiteY2" fmla="*/ 2854800 h 2854800"/>
                  <a:gd name="connsiteX3" fmla="*/ 0 w 2698172"/>
                  <a:gd name="connsiteY3" fmla="*/ 2854800 h 2854800"/>
                  <a:gd name="connsiteX4" fmla="*/ 0 w 2698172"/>
                  <a:gd name="connsiteY4" fmla="*/ 0 h 285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2854800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2854800"/>
                    </a:lnTo>
                    <a:lnTo>
                      <a:pt x="0" y="28548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lvl="1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3200" b="1" kern="1200" dirty="0"/>
                  <a:t>Structure </a:t>
                </a:r>
                <a:endParaRPr lang="en-US" sz="3200" kern="1200" dirty="0"/>
              </a:p>
              <a:p>
                <a:pPr marL="91440" lvl="1" indent="-182880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sz="2400" kern="1200" dirty="0"/>
                  <a:t>Crate the structure of the website</a:t>
                </a: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5AEC4D57-350B-4761-908E-1CE018A21A7F}"/>
                  </a:ext>
                </a:extLst>
              </p:cNvPr>
              <p:cNvSpPr/>
              <p:nvPr/>
            </p:nvSpPr>
            <p:spPr>
              <a:xfrm>
                <a:off x="3303967" y="2673564"/>
                <a:ext cx="2871545" cy="546711"/>
              </a:xfrm>
              <a:custGeom>
                <a:avLst/>
                <a:gdLst>
                  <a:gd name="connsiteX0" fmla="*/ 0 w 2698172"/>
                  <a:gd name="connsiteY0" fmla="*/ 0 h 1079268"/>
                  <a:gd name="connsiteX1" fmla="*/ 2698172 w 2698172"/>
                  <a:gd name="connsiteY1" fmla="*/ 0 h 1079268"/>
                  <a:gd name="connsiteX2" fmla="*/ 2698172 w 2698172"/>
                  <a:gd name="connsiteY2" fmla="*/ 1079268 h 1079268"/>
                  <a:gd name="connsiteX3" fmla="*/ 0 w 2698172"/>
                  <a:gd name="connsiteY3" fmla="*/ 1079268 h 1079268"/>
                  <a:gd name="connsiteX4" fmla="*/ 0 w 2698172"/>
                  <a:gd name="connsiteY4" fmla="*/ 0 h 107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1079268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1079268"/>
                    </a:lnTo>
                    <a:lnTo>
                      <a:pt x="0" y="107926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/>
                  <a:t>CSS</a:t>
                </a: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CB3E21E4-9C6B-4B60-94A0-6C686C5B002B}"/>
                  </a:ext>
                </a:extLst>
              </p:cNvPr>
              <p:cNvSpPr/>
              <p:nvPr/>
            </p:nvSpPr>
            <p:spPr>
              <a:xfrm>
                <a:off x="3303967" y="3220275"/>
                <a:ext cx="2871545" cy="1378229"/>
              </a:xfrm>
              <a:custGeom>
                <a:avLst/>
                <a:gdLst>
                  <a:gd name="connsiteX0" fmla="*/ 0 w 2698172"/>
                  <a:gd name="connsiteY0" fmla="*/ 0 h 2854800"/>
                  <a:gd name="connsiteX1" fmla="*/ 2698172 w 2698172"/>
                  <a:gd name="connsiteY1" fmla="*/ 0 h 2854800"/>
                  <a:gd name="connsiteX2" fmla="*/ 2698172 w 2698172"/>
                  <a:gd name="connsiteY2" fmla="*/ 2854800 h 2854800"/>
                  <a:gd name="connsiteX3" fmla="*/ 0 w 2698172"/>
                  <a:gd name="connsiteY3" fmla="*/ 2854800 h 2854800"/>
                  <a:gd name="connsiteX4" fmla="*/ 0 w 2698172"/>
                  <a:gd name="connsiteY4" fmla="*/ 0 h 285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2854800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2854800"/>
                    </a:lnTo>
                    <a:lnTo>
                      <a:pt x="0" y="28548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lvl="1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800" b="1" kern="1200" dirty="0"/>
                  <a:t>Presentation</a:t>
                </a:r>
                <a:r>
                  <a:rPr lang="en-US" sz="2800" kern="1200" dirty="0"/>
                  <a:t> </a:t>
                </a:r>
              </a:p>
              <a:p>
                <a:pPr marL="91440" lvl="1" indent="-18288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sz="2400" kern="1200" dirty="0"/>
                  <a:t>Stylize the layout of the website</a:t>
                </a:r>
                <a:endParaRPr lang="en-US" sz="2000" kern="1200" dirty="0"/>
              </a:p>
              <a:p>
                <a:pPr marL="285750" lvl="1" indent="-28575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n-US" sz="2800" kern="1200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29C670AB-DC44-4FF1-85EA-C434C96A4FA6}"/>
                  </a:ext>
                </a:extLst>
              </p:cNvPr>
              <p:cNvSpPr/>
              <p:nvPr/>
            </p:nvSpPr>
            <p:spPr>
              <a:xfrm>
                <a:off x="6273869" y="2673564"/>
                <a:ext cx="2698172" cy="546711"/>
              </a:xfrm>
              <a:custGeom>
                <a:avLst/>
                <a:gdLst>
                  <a:gd name="connsiteX0" fmla="*/ 0 w 2698172"/>
                  <a:gd name="connsiteY0" fmla="*/ 0 h 1079268"/>
                  <a:gd name="connsiteX1" fmla="*/ 2698172 w 2698172"/>
                  <a:gd name="connsiteY1" fmla="*/ 0 h 1079268"/>
                  <a:gd name="connsiteX2" fmla="*/ 2698172 w 2698172"/>
                  <a:gd name="connsiteY2" fmla="*/ 1079268 h 1079268"/>
                  <a:gd name="connsiteX3" fmla="*/ 0 w 2698172"/>
                  <a:gd name="connsiteY3" fmla="*/ 1079268 h 1079268"/>
                  <a:gd name="connsiteX4" fmla="*/ 0 w 2698172"/>
                  <a:gd name="connsiteY4" fmla="*/ 0 h 107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1079268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1079268"/>
                    </a:lnTo>
                    <a:lnTo>
                      <a:pt x="0" y="107926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/>
                  <a:t>JavaScript</a:t>
                </a: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3F8E0CA0-3847-4A37-8B92-738676341131}"/>
                  </a:ext>
                </a:extLst>
              </p:cNvPr>
              <p:cNvSpPr/>
              <p:nvPr/>
            </p:nvSpPr>
            <p:spPr>
              <a:xfrm>
                <a:off x="6273869" y="3220276"/>
                <a:ext cx="2698172" cy="1378228"/>
              </a:xfrm>
              <a:custGeom>
                <a:avLst/>
                <a:gdLst>
                  <a:gd name="connsiteX0" fmla="*/ 0 w 2698172"/>
                  <a:gd name="connsiteY0" fmla="*/ 0 h 2854800"/>
                  <a:gd name="connsiteX1" fmla="*/ 2698172 w 2698172"/>
                  <a:gd name="connsiteY1" fmla="*/ 0 h 2854800"/>
                  <a:gd name="connsiteX2" fmla="*/ 2698172 w 2698172"/>
                  <a:gd name="connsiteY2" fmla="*/ 2854800 h 2854800"/>
                  <a:gd name="connsiteX3" fmla="*/ 0 w 2698172"/>
                  <a:gd name="connsiteY3" fmla="*/ 2854800 h 2854800"/>
                  <a:gd name="connsiteX4" fmla="*/ 0 w 2698172"/>
                  <a:gd name="connsiteY4" fmla="*/ 0 h 285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172" h="2854800">
                    <a:moveTo>
                      <a:pt x="0" y="0"/>
                    </a:moveTo>
                    <a:lnTo>
                      <a:pt x="2698172" y="0"/>
                    </a:lnTo>
                    <a:lnTo>
                      <a:pt x="2698172" y="2854800"/>
                    </a:lnTo>
                    <a:lnTo>
                      <a:pt x="0" y="28548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lvl="1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800" b="1" kern="1200" dirty="0"/>
                  <a:t>Behavior  </a:t>
                </a:r>
              </a:p>
              <a:p>
                <a:pPr marL="182880" lvl="1" indent="-182880" defTabSz="12446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kern="1200" dirty="0"/>
                  <a:t>Add interactivity to the website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B4E3C1A-AB63-47FC-ADFA-AAAD8878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74" y="2732705"/>
              <a:ext cx="487639" cy="428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04E29476-3808-4A98-B9EB-2AC44C84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265" y="2714626"/>
              <a:ext cx="544286" cy="4465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A753808C-6D41-4B13-B5E6-0D81A138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8158" y="2741130"/>
              <a:ext cx="390938" cy="45719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7407BAD7-DAB4-4678-B86F-F2BF24076387}"/>
              </a:ext>
            </a:extLst>
          </p:cNvPr>
          <p:cNvGrpSpPr/>
          <p:nvPr/>
        </p:nvGrpSpPr>
        <p:grpSpPr>
          <a:xfrm>
            <a:off x="831255" y="4284649"/>
            <a:ext cx="7481489" cy="2301681"/>
            <a:chOff x="909036" y="4634795"/>
            <a:chExt cx="7481489" cy="19041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CDCBA007-4686-4A59-AC0C-4582DA06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1913" y="4634795"/>
              <a:ext cx="1115952" cy="19041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EF2E201A-DE8D-4E56-91AD-0269B20F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5384" y="4634795"/>
              <a:ext cx="1535141" cy="19041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68B24056-F703-4406-8BE4-F01D763F9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036" y="4634795"/>
              <a:ext cx="1394774" cy="1904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0929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265DB55-FBD1-44C9-96A0-35F44DC5D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" y="1644918"/>
            <a:ext cx="8885591" cy="4588565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xmlns="" id="{135A33B9-9B57-4836-A3EE-94EA0A567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8956579" cy="685806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Summary of the difference between HTML, CSS and JS</a:t>
            </a:r>
          </a:p>
        </p:txBody>
      </p:sp>
    </p:spTree>
    <p:extLst>
      <p:ext uri="{BB962C8B-B14F-4D97-AF65-F5344CB8AC3E}">
        <p14:creationId xmlns:p14="http://schemas.microsoft.com/office/powerpoint/2010/main" xmlns="" val="159196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2504EC"/>
                </a:solidFill>
              </a:rPr>
              <a:t>2. What HTML is and is not?</a:t>
            </a:r>
            <a:endParaRPr lang="en-US" sz="32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70"/>
            <a:ext cx="8956579" cy="3403940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/>
              <a:t>HTML Stands for </a:t>
            </a:r>
            <a:r>
              <a:rPr lang="en-US" altLang="en-US" sz="2800" b="1" u="sng" dirty="0">
                <a:solidFill>
                  <a:srgbClr val="002060"/>
                </a:solidFill>
              </a:rPr>
              <a:t>H</a:t>
            </a:r>
            <a:r>
              <a:rPr lang="en-US" altLang="en-US" sz="2800" dirty="0">
                <a:solidFill>
                  <a:srgbClr val="002060"/>
                </a:solidFill>
              </a:rPr>
              <a:t>yper</a:t>
            </a:r>
            <a:r>
              <a:rPr lang="en-US" altLang="en-US" sz="2800" b="1" u="sng" dirty="0">
                <a:solidFill>
                  <a:srgbClr val="002060"/>
                </a:solidFill>
              </a:rPr>
              <a:t>t</a:t>
            </a:r>
            <a:r>
              <a:rPr lang="en-US" altLang="en-US" sz="2800" dirty="0">
                <a:solidFill>
                  <a:srgbClr val="002060"/>
                </a:solidFill>
              </a:rPr>
              <a:t>ext </a:t>
            </a:r>
            <a:r>
              <a:rPr lang="en-US" altLang="en-US" sz="2800" b="1" u="sng" dirty="0">
                <a:solidFill>
                  <a:srgbClr val="002060"/>
                </a:solidFill>
              </a:rPr>
              <a:t>M</a:t>
            </a:r>
            <a:r>
              <a:rPr lang="en-US" altLang="en-US" sz="2800" dirty="0">
                <a:solidFill>
                  <a:srgbClr val="002060"/>
                </a:solidFill>
              </a:rPr>
              <a:t>arkup </a:t>
            </a:r>
            <a:r>
              <a:rPr lang="en-US" altLang="en-US" sz="2800" b="1" u="sng" dirty="0">
                <a:solidFill>
                  <a:srgbClr val="002060"/>
                </a:solidFill>
              </a:rPr>
              <a:t>L</a:t>
            </a:r>
            <a:r>
              <a:rPr lang="en-US" altLang="en-US" sz="2800" dirty="0">
                <a:solidFill>
                  <a:srgbClr val="002060"/>
                </a:solidFill>
              </a:rPr>
              <a:t>anguage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/>
              <a:t>Hypertext</a:t>
            </a:r>
            <a:r>
              <a:rPr lang="en-US" altLang="en-US" sz="2800" dirty="0"/>
              <a:t>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/>
              <a:t>Hyper is the opposite of linear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/>
              <a:t>Hypertext basically refers to </a:t>
            </a:r>
            <a:r>
              <a:rPr lang="en-US" altLang="en-US" sz="2600" i="1" dirty="0">
                <a:solidFill>
                  <a:srgbClr val="00B0F0"/>
                </a:solidFill>
              </a:rPr>
              <a:t>Non-sequentially linked </a:t>
            </a:r>
            <a:r>
              <a:rPr lang="en-US" altLang="en-US" sz="2600" dirty="0"/>
              <a:t>pieces of text or other information which is also called “Nodes”.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/>
              <a:t>More specifically it is the way in which Web pages (HTML documents) are linked together.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7B84A63A-EDA0-4D9F-B927-5B4C5313B980}"/>
              </a:ext>
            </a:extLst>
          </p:cNvPr>
          <p:cNvSpPr txBox="1">
            <a:spLocks noChangeArrowheads="1"/>
          </p:cNvSpPr>
          <p:nvPr/>
        </p:nvSpPr>
        <p:spPr>
          <a:xfrm>
            <a:off x="37969" y="4558911"/>
            <a:ext cx="4834282" cy="184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1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600" b="1" dirty="0"/>
              <a:t>Goal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/>
              <a:t>Allow to access and read text and other information from multiple perspectives.</a:t>
            </a:r>
          </a:p>
        </p:txBody>
      </p:sp>
      <p:pic>
        <p:nvPicPr>
          <p:cNvPr id="13" name="Picture 12" descr="https://www.w3.org/Illustrations/BasicHyperText.ai_cut.gif">
            <a:extLst>
              <a:ext uri="{FF2B5EF4-FFF2-40B4-BE49-F238E27FC236}">
                <a16:creationId xmlns:a16="http://schemas.microsoft.com/office/drawing/2014/main" xmlns="" id="{DAE20DF5-0803-48CE-A08B-9DF67AF02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636" y="4063406"/>
            <a:ext cx="2886072" cy="23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8756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8956579" cy="5530567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/>
              <a:t>Markup Language </a:t>
            </a:r>
            <a:r>
              <a:rPr lang="en-US" altLang="en-US" sz="2800" dirty="0"/>
              <a:t>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Markup</a:t>
            </a:r>
            <a:r>
              <a:rPr lang="en-US" altLang="en-US" sz="2800" dirty="0"/>
              <a:t> o</a:t>
            </a:r>
            <a:r>
              <a:rPr lang="en-US" sz="2800" dirty="0"/>
              <a:t>riginally refers to the handwritten indicators on an author’s manuscripts.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The idea of markup Notify a typesetter the layout of a document and the typeface to use </a:t>
            </a:r>
            <a:endParaRPr lang="en-US" altLang="en-US" sz="26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00B0F0"/>
                </a:solidFill>
              </a:rPr>
              <a:t>markup language </a:t>
            </a:r>
            <a:r>
              <a:rPr lang="en-US" sz="2800" dirty="0"/>
              <a:t>is a set of characters or symbols that define a document’s logical structure.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In other words, it refers to the use of set of characters within a piece of information that can be used to process or identify that information in a particular way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It composed of set of symbols called </a:t>
            </a:r>
            <a:r>
              <a:rPr lang="en-US" sz="2800" dirty="0">
                <a:solidFill>
                  <a:srgbClr val="00B0F0"/>
                </a:solidFill>
              </a:rPr>
              <a:t>markup tags.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655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36222" y="154546"/>
            <a:ext cx="8077468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9100" y="916269"/>
            <a:ext cx="8956579" cy="5530567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/>
              <a:t>HTML (Hypertext Markup Language)</a:t>
            </a:r>
            <a:endParaRPr lang="en-US" altLang="en-US" sz="28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It is a markup language which based on Standard Generalized Markup Language (SGML).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SGML is a standard for specifying  a markup language or tag  set.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SGML Itself is </a:t>
            </a:r>
            <a:r>
              <a:rPr lang="en-US" altLang="en-US" sz="2400" dirty="0">
                <a:solidFill>
                  <a:srgbClr val="0070C0"/>
                </a:solidFill>
              </a:rPr>
              <a:t>not  a document language</a:t>
            </a:r>
            <a:r>
              <a:rPr lang="en-US" altLang="en-US" sz="2400" dirty="0"/>
              <a:t>, but  a description  of how to specify one and create a document type definition  (DTD).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It </a:t>
            </a:r>
            <a:r>
              <a:rPr lang="en-US" altLang="en-US" sz="2400" dirty="0">
                <a:solidFill>
                  <a:srgbClr val="0070C0"/>
                </a:solidFill>
              </a:rPr>
              <a:t>define the structure </a:t>
            </a:r>
            <a:r>
              <a:rPr lang="en-US" altLang="en-US" sz="2400" dirty="0"/>
              <a:t>of information on the Web page. 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It </a:t>
            </a:r>
            <a:r>
              <a:rPr lang="en-US" altLang="en-US" sz="2400" dirty="0">
                <a:solidFill>
                  <a:srgbClr val="FF0000"/>
                </a:solidFill>
              </a:rPr>
              <a:t>doesn’t describe the actual presentation </a:t>
            </a:r>
            <a:r>
              <a:rPr lang="en-US" altLang="en-US" sz="2400" dirty="0"/>
              <a:t>of a document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It tells the web browser what content to display.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Use a </a:t>
            </a:r>
            <a:r>
              <a:rPr lang="en-US" altLang="en-US" sz="2400" dirty="0">
                <a:solidFill>
                  <a:srgbClr val="0070C0"/>
                </a:solidFill>
              </a:rPr>
              <a:t>pre-defined set of tags </a:t>
            </a:r>
            <a:r>
              <a:rPr lang="en-US" altLang="en-US" sz="2400" dirty="0"/>
              <a:t>to identify the webpage content types 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It is </a:t>
            </a:r>
            <a:r>
              <a:rPr lang="en-US" altLang="en-US" sz="2400" dirty="0">
                <a:solidFill>
                  <a:srgbClr val="FF0000"/>
                </a:solidFill>
              </a:rPr>
              <a:t>not a programming language</a:t>
            </a:r>
            <a:r>
              <a:rPr lang="en-US" altLang="en-US" sz="2400" dirty="0"/>
              <a:t>.</a:t>
            </a:r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en-US" sz="28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en-US" sz="2800" dirty="0"/>
          </a:p>
          <a:p>
            <a:pPr marL="800100"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487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1638</Words>
  <Application>Microsoft Office PowerPoint</Application>
  <PresentationFormat>On-screen Show (4:3)</PresentationFormat>
  <Paragraphs>355</Paragraphs>
  <Slides>32</Slides>
  <Notes>32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3_Office Theme</vt:lpstr>
      <vt:lpstr>Slide 1</vt:lpstr>
      <vt:lpstr>Objectives</vt:lpstr>
      <vt:lpstr>Outline</vt:lpstr>
      <vt:lpstr>Outline</vt:lpstr>
      <vt:lpstr>1. The core Web development technologies</vt:lpstr>
      <vt:lpstr>Cont’d </vt:lpstr>
      <vt:lpstr>2. What HTML is and is not?</vt:lpstr>
      <vt:lpstr>Cont’d</vt:lpstr>
      <vt:lpstr>Cont’d </vt:lpstr>
      <vt:lpstr>3. The evolution of HTML</vt:lpstr>
      <vt:lpstr>Cont’d </vt:lpstr>
      <vt:lpstr>Cont’d </vt:lpstr>
      <vt:lpstr>Cont’d </vt:lpstr>
      <vt:lpstr>Cont’d </vt:lpstr>
      <vt:lpstr>4. Structure of HTML Document</vt:lpstr>
      <vt:lpstr>Cont’d </vt:lpstr>
      <vt:lpstr>Cont’d </vt:lpstr>
      <vt:lpstr>Cont’d </vt:lpstr>
      <vt:lpstr>5. Anatomy of HTML Elements </vt:lpstr>
      <vt:lpstr>Cont’d </vt:lpstr>
      <vt:lpstr>Cont’d </vt:lpstr>
      <vt:lpstr>Cont’d </vt:lpstr>
      <vt:lpstr>Cont’d </vt:lpstr>
      <vt:lpstr>Cont’d </vt:lpstr>
      <vt:lpstr>6. Content Model in HTML</vt:lpstr>
      <vt:lpstr>Cont’d </vt:lpstr>
      <vt:lpstr>Cont’d </vt:lpstr>
      <vt:lpstr>Cont’d </vt:lpstr>
      <vt:lpstr>6. Browser Developer Tools</vt:lpstr>
      <vt:lpstr>Cont’d </vt:lpstr>
      <vt:lpstr>Tips</vt:lpstr>
      <vt:lpstr>Tips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Computer Programming</dc:title>
  <dc:creator>Habesh</dc:creator>
  <cp:lastModifiedBy>Abu Ayub</cp:lastModifiedBy>
  <cp:revision>414</cp:revision>
  <dcterms:created xsi:type="dcterms:W3CDTF">2020-11-22T19:05:37Z</dcterms:created>
  <dcterms:modified xsi:type="dcterms:W3CDTF">2023-04-02T05:51:23Z</dcterms:modified>
</cp:coreProperties>
</file>